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6" r:id="rId2"/>
    <p:sldId id="267" r:id="rId3"/>
    <p:sldId id="268" r:id="rId4"/>
    <p:sldId id="257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7338-E8D6-43B0-B9E5-6934AD2E9D73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E5977-65FA-4CE4-ACD5-6CF57B463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4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3F4BC-0C1A-46A4-B06D-1AA928EF393C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A35DD-4F7D-4CF5-A3C3-0371D6314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020C6-AE4D-4516-A694-D96E865B31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34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A1C9-CD11-445F-9075-5A4EA7CBC1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78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475CC-E5AE-4CD2-8E6D-222383E83F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4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1F08-DCAA-4C60-BD7C-58054258E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01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A167D-4743-43C1-AB96-ACC56D324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59690-0D0D-4F59-8878-BEBFCAD7CD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97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CED69-D462-4CE6-81DE-9DA8A3693D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720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93DED-298B-4B28-B8A9-85CF6AF37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1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9D00-3FB9-4CA4-9C43-A801B42D6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62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AFE9B-BACC-46EB-89A4-47C91AD9EC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84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22465-BCE7-4084-A1C5-D61CC6D0FC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85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23F7F-ED8A-4015-B0F7-959C2B1E1D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-76200"/>
            <a:ext cx="9144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hlink"/>
                </a:solidFill>
              </a:rPr>
              <a:t>Me llamo ____________	    Clase 602</a:t>
            </a:r>
            <a:br>
              <a:rPr lang="en-US" altLang="en-US" sz="3600" kern="0" smtClean="0">
                <a:solidFill>
                  <a:schemeClr val="hlink"/>
                </a:solidFill>
              </a:rPr>
            </a:br>
            <a:r>
              <a:rPr lang="en-US" altLang="en-US" sz="3600" kern="0" smtClean="0">
                <a:solidFill>
                  <a:schemeClr val="hlink"/>
                </a:solidFill>
              </a:rPr>
              <a:t>La fecha es el 3 de mayo del 2017</a:t>
            </a:r>
            <a:endParaRPr lang="en-US" altLang="en-US" sz="3600" kern="0" dirty="0">
              <a:solidFill>
                <a:schemeClr val="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066800"/>
            <a:ext cx="90678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Propósito # 68: </a:t>
            </a:r>
            <a:r>
              <a:rPr lang="es-ES_tradnl" altLang="en-US" kern="0" smtClean="0"/>
              <a:t>¿Cuándo vas al gimnasio?</a:t>
            </a:r>
          </a:p>
          <a:p>
            <a:pPr marL="609600" indent="-609600">
              <a:buFontTx/>
              <a:buNone/>
            </a:pPr>
            <a:r>
              <a:rPr lang="es-ES_tradnl" altLang="en-US" i="1" kern="0" smtClean="0">
                <a:solidFill>
                  <a:srgbClr val="00B050"/>
                </a:solidFill>
              </a:rPr>
              <a:t>L.O: to learn about contractions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>
                <a:solidFill>
                  <a:srgbClr val="CC0000"/>
                </a:solidFill>
              </a:rPr>
              <a:t>Actividad Inicial: </a:t>
            </a:r>
          </a:p>
          <a:p>
            <a:pPr marL="609600" indent="-609600">
              <a:buFontTx/>
              <a:buNone/>
            </a:pPr>
            <a:r>
              <a:rPr lang="es-ES_tradnl" altLang="en-US" kern="0" smtClean="0"/>
              <a:t>Complete with </a:t>
            </a:r>
            <a:r>
              <a:rPr lang="es-ES_tradnl" altLang="en-US" b="1" kern="0" smtClean="0"/>
              <a:t>el</a:t>
            </a:r>
            <a:r>
              <a:rPr lang="es-ES_tradnl" altLang="en-US" kern="0" smtClean="0"/>
              <a:t>, </a:t>
            </a:r>
            <a:r>
              <a:rPr lang="es-ES_tradnl" altLang="en-US" b="1" kern="0" smtClean="0"/>
              <a:t>la</a:t>
            </a:r>
            <a:r>
              <a:rPr lang="es-ES_tradnl" altLang="en-US" kern="0" smtClean="0"/>
              <a:t>, </a:t>
            </a:r>
            <a:r>
              <a:rPr lang="es-ES_tradnl" altLang="en-US" b="1" kern="0" smtClean="0"/>
              <a:t>los</a:t>
            </a:r>
            <a:r>
              <a:rPr lang="es-ES_tradnl" altLang="en-US" kern="0" smtClean="0"/>
              <a:t> or </a:t>
            </a:r>
            <a:r>
              <a:rPr lang="es-ES_tradnl" altLang="en-US" b="1" kern="0" smtClean="0"/>
              <a:t>las</a:t>
            </a:r>
            <a:r>
              <a:rPr lang="es-ES_tradnl" altLang="en-US" kern="0" smtClean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cursos son interesantes.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clases son grandes.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casa de los Álvarez tiene seis cuartos.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autos son modernos.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jardín esta delante de la casa.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kern="0" smtClean="0"/>
              <a:t>_____ flores son bonitas.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2361950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4675" y="-76200"/>
            <a:ext cx="8001000" cy="75882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Repaso para la Prueba 4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685800"/>
            <a:ext cx="8577263" cy="57912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71500" indent="-571500">
              <a:lnSpc>
                <a:spcPct val="90000"/>
              </a:lnSpc>
            </a:pPr>
            <a:r>
              <a:rPr lang="es-ES_tradnl" altLang="en-US" kern="0" smtClean="0"/>
              <a:t>Los verbos Ir, Dar y Estar.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A. </a:t>
            </a:r>
            <a:r>
              <a:rPr lang="es-ES_tradnl" altLang="en-US" kern="0" smtClean="0"/>
              <a:t>Copia y responde: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kern="0" smtClean="0"/>
              <a:t>¿Estás en la clase de español o de arte?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kern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chemeClr val="accent2"/>
                </a:solidFill>
              </a:rPr>
              <a:t>2. </a:t>
            </a:r>
            <a:r>
              <a:rPr lang="es-ES_tradnl" altLang="en-US" kern="0" smtClean="0"/>
              <a:t>¿Vas a la escuela en auto o a pie?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kern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chemeClr val="accent2"/>
                </a:solidFill>
              </a:rPr>
              <a:t>3. </a:t>
            </a:r>
            <a:r>
              <a:rPr lang="es-ES_tradnl" altLang="en-US" kern="0" smtClean="0"/>
              <a:t>La escuela, ¿está lejos de tu casa?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kern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chemeClr val="accent2"/>
                </a:solidFill>
              </a:rPr>
              <a:t>4. </a:t>
            </a:r>
            <a:r>
              <a:rPr lang="es-ES_tradnl" altLang="en-US" kern="0" smtClean="0"/>
              <a:t>¿Das tu tarea a tu amigo?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kern="0" smtClean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kern="0" smtClean="0">
                <a:solidFill>
                  <a:schemeClr val="accent2"/>
                </a:solidFill>
              </a:rPr>
              <a:t>5. </a:t>
            </a:r>
            <a:r>
              <a:rPr lang="es-ES_tradnl" altLang="en-US" kern="0" smtClean="0"/>
              <a:t>¿Vas al parque después de las clases?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3113653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609600"/>
            <a:ext cx="8686800" cy="6248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b="1" kern="0" smtClean="0">
                <a:solidFill>
                  <a:srgbClr val="00B050"/>
                </a:solidFill>
              </a:rPr>
              <a:t>B. </a:t>
            </a:r>
            <a:r>
              <a:rPr lang="es-ES_tradnl" kern="0" smtClean="0"/>
              <a:t>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El profesor de ciencia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La profesora de ingles y la profesora de historia no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Desde </a:t>
            </a:r>
            <a:r>
              <a:rPr lang="es-ES_tradnl" sz="2600" i="1" kern="0" smtClean="0"/>
              <a:t>(from)</a:t>
            </a:r>
            <a:r>
              <a:rPr lang="es-ES_tradnl" sz="2600" kern="0" smtClean="0"/>
              <a:t> </a:t>
            </a:r>
            <a:r>
              <a:rPr lang="es-ES_tradnl" kern="0" smtClean="0"/>
              <a:t>las cuatro hasta </a:t>
            </a:r>
            <a:r>
              <a:rPr lang="es-ES_tradnl" sz="2600" i="1" kern="0" smtClean="0"/>
              <a:t>(until)</a:t>
            </a:r>
            <a:r>
              <a:rPr lang="es-ES_tradnl" sz="2600" kern="0" smtClean="0"/>
              <a:t> </a:t>
            </a:r>
            <a:r>
              <a:rPr lang="es-ES_tradnl" kern="0" smtClean="0"/>
              <a:t>las seis, la profesora de español siempre ________ en su aula. 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Ella ______ muy tarde a su casa.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A veces yo ______ a casa tarde 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kern="0" smtClean="0"/>
              <a:t>Cuando yo ______ a casa, camino con mi amigo. (ir)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1511830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Las contracciones </a:t>
            </a:r>
            <a:r>
              <a:rPr lang="en-US" altLang="en-US" b="1">
                <a:solidFill>
                  <a:schemeClr val="accent2"/>
                </a:solidFill>
              </a:rPr>
              <a:t>al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>
                <a:solidFill>
                  <a:srgbClr val="CC0000"/>
                </a:solidFill>
              </a:rPr>
              <a:t>y</a:t>
            </a:r>
            <a:r>
              <a:rPr lang="en-US" altLang="en-US" b="1">
                <a:solidFill>
                  <a:srgbClr val="CC0000"/>
                </a:solidFill>
              </a:rPr>
              <a:t> </a:t>
            </a:r>
            <a:r>
              <a:rPr lang="en-US" altLang="en-US" b="1">
                <a:solidFill>
                  <a:schemeClr val="accent2"/>
                </a:solidFill>
              </a:rPr>
              <a:t>del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9067800" cy="4525963"/>
          </a:xfrm>
        </p:spPr>
        <p:txBody>
          <a:bodyPr/>
          <a:lstStyle/>
          <a:p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preposition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means</a:t>
            </a:r>
            <a:r>
              <a:rPr lang="es-ES_tradnl" altLang="en-US" dirty="0" smtClean="0"/>
              <a:t> </a:t>
            </a:r>
            <a:r>
              <a:rPr lang="es-ES_tradnl" altLang="en-US" dirty="0"/>
              <a:t>“to” o “at”.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contracts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el</a:t>
            </a:r>
            <a:r>
              <a:rPr lang="es-ES_tradnl" altLang="en-US" dirty="0"/>
              <a:t> </a:t>
            </a:r>
            <a:r>
              <a:rPr lang="es-ES_tradnl" altLang="en-US" dirty="0" smtClean="0"/>
              <a:t>to </a:t>
            </a:r>
            <a:r>
              <a:rPr lang="es-ES_tradnl" altLang="en-US" dirty="0" err="1" smtClean="0"/>
              <a:t>form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one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word</a:t>
            </a:r>
            <a:r>
              <a:rPr lang="es-ES_tradnl" altLang="en-US" dirty="0" smtClean="0"/>
              <a:t>—</a:t>
            </a:r>
            <a:r>
              <a:rPr lang="es-ES_tradnl" altLang="en-US" u="sng" dirty="0" smtClean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. </a:t>
            </a:r>
            <a:r>
              <a:rPr lang="es-ES_tradnl" altLang="en-US" u="sng" dirty="0">
                <a:solidFill>
                  <a:schemeClr val="accent2"/>
                </a:solidFill>
              </a:rPr>
              <a:t>A</a:t>
            </a:r>
            <a:r>
              <a:rPr lang="es-ES_tradnl" altLang="en-US" dirty="0"/>
              <a:t> </a:t>
            </a:r>
            <a:r>
              <a:rPr lang="es-ES_tradnl" altLang="en-US" dirty="0" err="1" smtClean="0"/>
              <a:t>does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not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contract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definite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articles</a:t>
            </a:r>
            <a:r>
              <a:rPr lang="es-ES_tradnl" altLang="en-US" dirty="0" smtClean="0"/>
              <a:t> </a:t>
            </a:r>
            <a:r>
              <a:rPr lang="es-ES_tradnl" altLang="en-US" u="sng" dirty="0">
                <a:solidFill>
                  <a:schemeClr val="accent2"/>
                </a:solidFill>
              </a:rPr>
              <a:t>la</a:t>
            </a:r>
            <a:r>
              <a:rPr lang="es-ES_tradnl" altLang="en-US" dirty="0"/>
              <a:t>, </a:t>
            </a:r>
            <a:r>
              <a:rPr lang="es-ES_tradnl" altLang="en-US" u="sng" dirty="0">
                <a:solidFill>
                  <a:schemeClr val="accent2"/>
                </a:solidFill>
              </a:rPr>
              <a:t>los</a:t>
            </a:r>
            <a:r>
              <a:rPr lang="es-ES_tradnl" altLang="en-US" dirty="0"/>
              <a:t>, o </a:t>
            </a:r>
            <a:r>
              <a:rPr lang="es-ES_tradnl" altLang="en-US" u="sng" dirty="0">
                <a:solidFill>
                  <a:schemeClr val="accent2"/>
                </a:solidFill>
              </a:rPr>
              <a:t>las</a:t>
            </a:r>
            <a:r>
              <a:rPr lang="es-ES_tradnl" altLang="en-US" u="sng" dirty="0"/>
              <a:t>.</a:t>
            </a:r>
          </a:p>
          <a:p>
            <a:pPr>
              <a:buFontTx/>
              <a:buNone/>
            </a:pPr>
            <a:r>
              <a:rPr lang="es-ES_tradnl" altLang="en-US" i="1" dirty="0"/>
              <a:t>Por ejemplo:</a:t>
            </a:r>
          </a:p>
          <a:p>
            <a:pPr>
              <a:buFontTx/>
              <a:buNone/>
            </a:pPr>
            <a:r>
              <a:rPr lang="es-ES_tradnl" altLang="en-US" dirty="0"/>
              <a:t>Él va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cuarto		</a:t>
            </a:r>
            <a:r>
              <a:rPr lang="es-ES_tradnl" altLang="en-US" dirty="0" smtClean="0"/>
              <a:t>      Él </a:t>
            </a:r>
            <a:r>
              <a:rPr lang="es-ES_tradnl" altLang="en-US" dirty="0"/>
              <a:t>va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cuarto.</a:t>
            </a:r>
          </a:p>
          <a:p>
            <a:pPr>
              <a:buFontTx/>
              <a:buNone/>
            </a:pPr>
            <a:r>
              <a:rPr lang="es-ES_tradnl" altLang="en-US" dirty="0"/>
              <a:t>Vamos </a:t>
            </a:r>
            <a:r>
              <a:rPr lang="es-ES_tradnl" altLang="en-US" dirty="0">
                <a:solidFill>
                  <a:schemeClr val="accent2"/>
                </a:solidFill>
              </a:rPr>
              <a:t>a el</a:t>
            </a:r>
            <a:r>
              <a:rPr lang="es-ES_tradnl" altLang="en-US" dirty="0"/>
              <a:t> gimnasio.      </a:t>
            </a:r>
            <a:r>
              <a:rPr lang="es-ES_tradnl" altLang="en-US" dirty="0" smtClean="0"/>
              <a:t>      Vamos </a:t>
            </a:r>
            <a:r>
              <a:rPr lang="es-ES_tradnl" altLang="en-US" dirty="0">
                <a:solidFill>
                  <a:srgbClr val="CC0000"/>
                </a:solidFill>
              </a:rPr>
              <a:t>al</a:t>
            </a:r>
            <a:r>
              <a:rPr lang="es-ES_tradnl" altLang="en-US" dirty="0"/>
              <a:t> gimnasio.</a:t>
            </a:r>
          </a:p>
          <a:p>
            <a:pPr>
              <a:buFontTx/>
              <a:buNone/>
            </a:pPr>
            <a:r>
              <a:rPr lang="es-ES_tradnl" altLang="en-US" dirty="0"/>
              <a:t>Voy </a:t>
            </a:r>
            <a:r>
              <a:rPr lang="es-ES_tradnl" altLang="en-US" dirty="0">
                <a:solidFill>
                  <a:srgbClr val="CC0000"/>
                </a:solidFill>
              </a:rPr>
              <a:t>a las</a:t>
            </a:r>
            <a:r>
              <a:rPr lang="es-ES_tradnl" altLang="en-US" dirty="0"/>
              <a:t> tiendas. 		</a:t>
            </a:r>
            <a:r>
              <a:rPr lang="es-ES_tradnl" altLang="en-US" dirty="0" smtClean="0"/>
              <a:t>  Voy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clase de arte.</a:t>
            </a:r>
          </a:p>
          <a:p>
            <a:pPr>
              <a:buFontTx/>
              <a:buNone/>
            </a:pPr>
            <a:r>
              <a:rPr lang="es-ES_tradnl" altLang="en-US" dirty="0"/>
              <a:t>Ellos van </a:t>
            </a:r>
            <a:r>
              <a:rPr lang="es-ES_tradnl" altLang="en-US" dirty="0">
                <a:solidFill>
                  <a:srgbClr val="CC0000"/>
                </a:solidFill>
              </a:rPr>
              <a:t>a los</a:t>
            </a:r>
            <a:r>
              <a:rPr lang="es-ES_tradnl" altLang="en-US" dirty="0"/>
              <a:t> buses	</a:t>
            </a:r>
            <a:r>
              <a:rPr lang="es-ES_tradnl" altLang="en-US" dirty="0" smtClean="0"/>
              <a:t>       Ellos </a:t>
            </a:r>
            <a:r>
              <a:rPr lang="es-ES_tradnl" altLang="en-US" dirty="0"/>
              <a:t>van </a:t>
            </a:r>
            <a:r>
              <a:rPr lang="es-ES_tradnl" altLang="en-US" dirty="0">
                <a:solidFill>
                  <a:srgbClr val="CC0000"/>
                </a:solidFill>
              </a:rPr>
              <a:t>a la</a:t>
            </a:r>
            <a:r>
              <a:rPr lang="es-ES_tradnl" altLang="en-US" dirty="0"/>
              <a:t> sala.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143000" y="38862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1143000" y="38100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1600200" y="4419600"/>
            <a:ext cx="60960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600200" y="4495800"/>
            <a:ext cx="685800" cy="3810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49562" y="3805535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+ el= al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2597" y="4476690"/>
            <a:ext cx="1489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+ el= al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8213</TotalTime>
  <Words>308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Las contracciones al y del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Clase 8 IM La fecha es el 25 de octubre del 2010</dc:title>
  <dc:creator>Helen Zumaeta</dc:creator>
  <cp:lastModifiedBy>Helen Zumaeta</cp:lastModifiedBy>
  <cp:revision>43</cp:revision>
  <cp:lastPrinted>2016-05-23T15:41:32Z</cp:lastPrinted>
  <dcterms:created xsi:type="dcterms:W3CDTF">2010-10-25T13:11:41Z</dcterms:created>
  <dcterms:modified xsi:type="dcterms:W3CDTF">2017-05-03T19:25:03Z</dcterms:modified>
</cp:coreProperties>
</file>